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8288000" cy="10287000"/>
  <p:notesSz cx="6858000" cy="9144000"/>
  <p:embeddedFontLst>
    <p:embeddedFont>
      <p:font typeface="Gill Sans Nova Cond Ultra Bold" panose="020B0B04020104020203" pitchFamily="34" charset="0"/>
      <p:bold r:id="rId13"/>
    </p:embeddedFont>
    <p:embeddedFont>
      <p:font typeface="Glacial Indifference Bold" panose="020B0604020202020204" charset="0"/>
      <p:regular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Bold Italic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A7BC0-0EA5-4FF2-950A-BC0E0CEB94D0}" v="295" dt="2026-05-14T15:55:45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239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Olivas" userId="a9e83773-a4ab-481b-b176-16376b99f13f" providerId="ADAL" clId="{9D6A54B5-9860-41FA-BBD3-CE742B2613FD}"/>
    <pc:docChg chg="undo custSel addSld delSld modSld">
      <pc:chgData name="Ruben Olivas" userId="a9e83773-a4ab-481b-b176-16376b99f13f" providerId="ADAL" clId="{9D6A54B5-9860-41FA-BBD3-CE742B2613FD}" dt="2026-05-14T16:02:33.017" v="2912" actId="1076"/>
      <pc:docMkLst>
        <pc:docMk/>
      </pc:docMkLst>
      <pc:sldChg chg="modTransition">
        <pc:chgData name="Ruben Olivas" userId="a9e83773-a4ab-481b-b176-16376b99f13f" providerId="ADAL" clId="{9D6A54B5-9860-41FA-BBD3-CE742B2613FD}" dt="2026-05-14T15:29:41.567" v="2517"/>
        <pc:sldMkLst>
          <pc:docMk/>
          <pc:sldMk cId="0" sldId="256"/>
        </pc:sldMkLst>
      </pc:sldChg>
      <pc:sldChg chg="modSp mod modAnim">
        <pc:chgData name="Ruben Olivas" userId="a9e83773-a4ab-481b-b176-16376b99f13f" providerId="ADAL" clId="{9D6A54B5-9860-41FA-BBD3-CE742B2613FD}" dt="2026-05-14T15:45:32.209" v="2721" actId="20577"/>
        <pc:sldMkLst>
          <pc:docMk/>
          <pc:sldMk cId="0" sldId="257"/>
        </pc:sldMkLst>
        <pc:spChg chg="mod">
          <ac:chgData name="Ruben Olivas" userId="a9e83773-a4ab-481b-b176-16376b99f13f" providerId="ADAL" clId="{9D6A54B5-9860-41FA-BBD3-CE742B2613FD}" dt="2026-05-14T15:45:32.209" v="2721" actId="20577"/>
          <ac:spMkLst>
            <pc:docMk/>
            <pc:sldMk cId="0" sldId="257"/>
            <ac:spMk id="6" creationId="{00E258DB-F4C0-2FD6-DCA4-65841BAC8801}"/>
          </ac:spMkLst>
        </pc:spChg>
      </pc:sldChg>
      <pc:sldChg chg="modSp mod">
        <pc:chgData name="Ruben Olivas" userId="a9e83773-a4ab-481b-b176-16376b99f13f" providerId="ADAL" clId="{9D6A54B5-9860-41FA-BBD3-CE742B2613FD}" dt="2026-05-14T14:36:00.252" v="202" actId="1076"/>
        <pc:sldMkLst>
          <pc:docMk/>
          <pc:sldMk cId="0" sldId="258"/>
        </pc:sldMkLst>
        <pc:picChg chg="mod">
          <ac:chgData name="Ruben Olivas" userId="a9e83773-a4ab-481b-b176-16376b99f13f" providerId="ADAL" clId="{9D6A54B5-9860-41FA-BBD3-CE742B2613FD}" dt="2026-05-14T14:36:00.252" v="202" actId="1076"/>
          <ac:picMkLst>
            <pc:docMk/>
            <pc:sldMk cId="0" sldId="258"/>
            <ac:picMk id="4" creationId="{59FAE641-50F8-BE4D-36FA-2AB14A052D8B}"/>
          </ac:picMkLst>
        </pc:picChg>
      </pc:sldChg>
      <pc:sldChg chg="addSp modSp mod modClrScheme modAnim chgLayout">
        <pc:chgData name="Ruben Olivas" userId="a9e83773-a4ab-481b-b176-16376b99f13f" providerId="ADAL" clId="{9D6A54B5-9860-41FA-BBD3-CE742B2613FD}" dt="2026-05-14T15:35:39.152" v="2637" actId="20577"/>
        <pc:sldMkLst>
          <pc:docMk/>
          <pc:sldMk cId="0" sldId="260"/>
        </pc:sldMkLst>
        <pc:spChg chg="add mod">
          <ac:chgData name="Ruben Olivas" userId="a9e83773-a4ab-481b-b176-16376b99f13f" providerId="ADAL" clId="{9D6A54B5-9860-41FA-BBD3-CE742B2613FD}" dt="2026-05-14T14:18:03.153" v="74" actId="20577"/>
          <ac:spMkLst>
            <pc:docMk/>
            <pc:sldMk cId="0" sldId="260"/>
            <ac:spMk id="2" creationId="{9BBE5357-D943-BDD5-8497-A801C48E84E9}"/>
          </ac:spMkLst>
        </pc:spChg>
        <pc:spChg chg="add mod">
          <ac:chgData name="Ruben Olivas" userId="a9e83773-a4ab-481b-b176-16376b99f13f" providerId="ADAL" clId="{9D6A54B5-9860-41FA-BBD3-CE742B2613FD}" dt="2026-05-14T15:35:39.152" v="2637" actId="20577"/>
          <ac:spMkLst>
            <pc:docMk/>
            <pc:sldMk cId="0" sldId="260"/>
            <ac:spMk id="4" creationId="{44D54F6A-C926-FA5E-4CEE-9E735A47A8BB}"/>
          </ac:spMkLst>
        </pc:spChg>
      </pc:sldChg>
      <pc:sldChg chg="addSp modSp mod modClrScheme modAnim chgLayout">
        <pc:chgData name="Ruben Olivas" userId="a9e83773-a4ab-481b-b176-16376b99f13f" providerId="ADAL" clId="{9D6A54B5-9860-41FA-BBD3-CE742B2613FD}" dt="2026-05-14T15:52:32.419" v="2828" actId="20577"/>
        <pc:sldMkLst>
          <pc:docMk/>
          <pc:sldMk cId="0" sldId="261"/>
        </pc:sldMkLst>
        <pc:spChg chg="add mod">
          <ac:chgData name="Ruben Olivas" userId="a9e83773-a4ab-481b-b176-16376b99f13f" providerId="ADAL" clId="{9D6A54B5-9860-41FA-BBD3-CE742B2613FD}" dt="2026-05-14T14:30:47.183" v="190" actId="255"/>
          <ac:spMkLst>
            <pc:docMk/>
            <pc:sldMk cId="0" sldId="261"/>
            <ac:spMk id="2" creationId="{760F37FA-969A-B737-5FC1-F0E94C507B0D}"/>
          </ac:spMkLst>
        </pc:spChg>
        <pc:spChg chg="add mod">
          <ac:chgData name="Ruben Olivas" userId="a9e83773-a4ab-481b-b176-16376b99f13f" providerId="ADAL" clId="{9D6A54B5-9860-41FA-BBD3-CE742B2613FD}" dt="2026-05-14T15:52:32.419" v="2828" actId="20577"/>
          <ac:spMkLst>
            <pc:docMk/>
            <pc:sldMk cId="0" sldId="261"/>
            <ac:spMk id="4" creationId="{4B5B393E-0B71-8189-D07D-F9CBE5DBDFCE}"/>
          </ac:spMkLst>
        </pc:spChg>
      </pc:sldChg>
      <pc:sldChg chg="addSp modSp mod modClrScheme modAnim chgLayout">
        <pc:chgData name="Ruben Olivas" userId="a9e83773-a4ab-481b-b176-16376b99f13f" providerId="ADAL" clId="{9D6A54B5-9860-41FA-BBD3-CE742B2613FD}" dt="2026-05-14T15:36:47.700" v="2653"/>
        <pc:sldMkLst>
          <pc:docMk/>
          <pc:sldMk cId="0" sldId="262"/>
        </pc:sldMkLst>
        <pc:spChg chg="add mod">
          <ac:chgData name="Ruben Olivas" userId="a9e83773-a4ab-481b-b176-16376b99f13f" providerId="ADAL" clId="{9D6A54B5-9860-41FA-BBD3-CE742B2613FD}" dt="2026-05-14T14:42:46.036" v="248" actId="20577"/>
          <ac:spMkLst>
            <pc:docMk/>
            <pc:sldMk cId="0" sldId="262"/>
            <ac:spMk id="2" creationId="{6AAD0807-46C3-784B-E17B-39909FABEF0A}"/>
          </ac:spMkLst>
        </pc:spChg>
        <pc:spChg chg="add mod">
          <ac:chgData name="Ruben Olivas" userId="a9e83773-a4ab-481b-b176-16376b99f13f" providerId="ADAL" clId="{9D6A54B5-9860-41FA-BBD3-CE742B2613FD}" dt="2026-05-14T15:36:32.217" v="2648" actId="255"/>
          <ac:spMkLst>
            <pc:docMk/>
            <pc:sldMk cId="0" sldId="262"/>
            <ac:spMk id="4" creationId="{89CF88C8-D772-F157-DC68-8082CDE1676F}"/>
          </ac:spMkLst>
        </pc:spChg>
        <pc:spChg chg="add">
          <ac:chgData name="Ruben Olivas" userId="a9e83773-a4ab-481b-b176-16376b99f13f" providerId="ADAL" clId="{9D6A54B5-9860-41FA-BBD3-CE742B2613FD}" dt="2026-05-14T14:43:14.353" v="251"/>
          <ac:spMkLst>
            <pc:docMk/>
            <pc:sldMk cId="0" sldId="262"/>
            <ac:spMk id="5" creationId="{C456CA99-5B4C-0B6D-4A09-098607D906A7}"/>
          </ac:spMkLst>
        </pc:spChg>
        <pc:spChg chg="add">
          <ac:chgData name="Ruben Olivas" userId="a9e83773-a4ab-481b-b176-16376b99f13f" providerId="ADAL" clId="{9D6A54B5-9860-41FA-BBD3-CE742B2613FD}" dt="2026-05-14T14:43:19.907" v="252"/>
          <ac:spMkLst>
            <pc:docMk/>
            <pc:sldMk cId="0" sldId="262"/>
            <ac:spMk id="6" creationId="{AED0C232-34DB-2473-14C8-8996285272D0}"/>
          </ac:spMkLst>
        </pc:spChg>
      </pc:sldChg>
      <pc:sldChg chg="addSp modSp mod modClrScheme modAnim chgLayout">
        <pc:chgData name="Ruben Olivas" userId="a9e83773-a4ab-481b-b176-16376b99f13f" providerId="ADAL" clId="{9D6A54B5-9860-41FA-BBD3-CE742B2613FD}" dt="2026-05-14T15:55:45.647" v="2887" actId="20577"/>
        <pc:sldMkLst>
          <pc:docMk/>
          <pc:sldMk cId="0" sldId="263"/>
        </pc:sldMkLst>
        <pc:spChg chg="add mod">
          <ac:chgData name="Ruben Olivas" userId="a9e83773-a4ab-481b-b176-16376b99f13f" providerId="ADAL" clId="{9D6A54B5-9860-41FA-BBD3-CE742B2613FD}" dt="2026-05-14T15:03:21.384" v="1727" actId="20577"/>
          <ac:spMkLst>
            <pc:docMk/>
            <pc:sldMk cId="0" sldId="263"/>
            <ac:spMk id="2" creationId="{A94B13A6-62C7-34B7-46C1-19F369E9BC3A}"/>
          </ac:spMkLst>
        </pc:spChg>
        <pc:spChg chg="add mod">
          <ac:chgData name="Ruben Olivas" userId="a9e83773-a4ab-481b-b176-16376b99f13f" providerId="ADAL" clId="{9D6A54B5-9860-41FA-BBD3-CE742B2613FD}" dt="2026-05-14T15:55:45.647" v="2887" actId="20577"/>
          <ac:spMkLst>
            <pc:docMk/>
            <pc:sldMk cId="0" sldId="263"/>
            <ac:spMk id="3" creationId="{AFCE4833-59CC-5453-B565-7931DF5D6756}"/>
          </ac:spMkLst>
        </pc:spChg>
      </pc:sldChg>
      <pc:sldChg chg="addSp delSp modSp mod modClrScheme chgLayout">
        <pc:chgData name="Ruben Olivas" userId="a9e83773-a4ab-481b-b176-16376b99f13f" providerId="ADAL" clId="{9D6A54B5-9860-41FA-BBD3-CE742B2613FD}" dt="2026-05-14T16:02:33.017" v="2912" actId="1076"/>
        <pc:sldMkLst>
          <pc:docMk/>
          <pc:sldMk cId="0" sldId="264"/>
        </pc:sldMkLst>
        <pc:spChg chg="add del">
          <ac:chgData name="Ruben Olivas" userId="a9e83773-a4ab-481b-b176-16376b99f13f" providerId="ADAL" clId="{9D6A54B5-9860-41FA-BBD3-CE742B2613FD}" dt="2026-05-14T15:05:07.909" v="1735" actId="22"/>
          <ac:spMkLst>
            <pc:docMk/>
            <pc:sldMk cId="0" sldId="264"/>
            <ac:spMk id="3" creationId="{332076A1-5273-2A25-BE0C-EE72FE1B83E0}"/>
          </ac:spMkLst>
        </pc:spChg>
        <pc:spChg chg="add del">
          <ac:chgData name="Ruben Olivas" userId="a9e83773-a4ab-481b-b176-16376b99f13f" providerId="ADAL" clId="{9D6A54B5-9860-41FA-BBD3-CE742B2613FD}" dt="2026-05-14T15:05:12.732" v="1737" actId="22"/>
          <ac:spMkLst>
            <pc:docMk/>
            <pc:sldMk cId="0" sldId="264"/>
            <ac:spMk id="5" creationId="{38AC8D5B-5EB6-5B95-9108-03DEE116F3BD}"/>
          </ac:spMkLst>
        </pc:spChg>
        <pc:spChg chg="add mod">
          <ac:chgData name="Ruben Olivas" userId="a9e83773-a4ab-481b-b176-16376b99f13f" providerId="ADAL" clId="{9D6A54B5-9860-41FA-BBD3-CE742B2613FD}" dt="2026-05-14T15:06:55.488" v="1767" actId="207"/>
          <ac:spMkLst>
            <pc:docMk/>
            <pc:sldMk cId="0" sldId="264"/>
            <ac:spMk id="6" creationId="{7AF7DC28-85FF-AB6B-6891-95C32917D2A1}"/>
          </ac:spMkLst>
        </pc:spChg>
        <pc:picChg chg="add mod">
          <ac:chgData name="Ruben Olivas" userId="a9e83773-a4ab-481b-b176-16376b99f13f" providerId="ADAL" clId="{9D6A54B5-9860-41FA-BBD3-CE742B2613FD}" dt="2026-05-14T16:02:33.017" v="2912" actId="1076"/>
          <ac:picMkLst>
            <pc:docMk/>
            <pc:sldMk cId="0" sldId="264"/>
            <ac:picMk id="8" creationId="{3431AB64-127D-E685-5F7E-4521F329B0E4}"/>
          </ac:picMkLst>
        </pc:picChg>
        <pc:picChg chg="add mod">
          <ac:chgData name="Ruben Olivas" userId="a9e83773-a4ab-481b-b176-16376b99f13f" providerId="ADAL" clId="{9D6A54B5-9860-41FA-BBD3-CE742B2613FD}" dt="2026-05-14T15:08:56.059" v="1785" actId="1076"/>
          <ac:picMkLst>
            <pc:docMk/>
            <pc:sldMk cId="0" sldId="264"/>
            <ac:picMk id="10" creationId="{C59FA73B-5F92-DC3E-3B0E-99F963C37B52}"/>
          </ac:picMkLst>
        </pc:picChg>
      </pc:sldChg>
      <pc:sldChg chg="new del">
        <pc:chgData name="Ruben Olivas" userId="a9e83773-a4ab-481b-b176-16376b99f13f" providerId="ADAL" clId="{9D6A54B5-9860-41FA-BBD3-CE742B2613FD}" dt="2026-05-14T15:19:06.615" v="2210" actId="2696"/>
        <pc:sldMkLst>
          <pc:docMk/>
          <pc:sldMk cId="870476018" sldId="266"/>
        </pc:sldMkLst>
      </pc:sldChg>
      <pc:sldChg chg="new del">
        <pc:chgData name="Ruben Olivas" userId="a9e83773-a4ab-481b-b176-16376b99f13f" providerId="ADAL" clId="{9D6A54B5-9860-41FA-BBD3-CE742B2613FD}" dt="2026-05-14T15:18:25.569" v="2206" actId="2696"/>
        <pc:sldMkLst>
          <pc:docMk/>
          <pc:sldMk cId="1123417822" sldId="266"/>
        </pc:sldMkLst>
      </pc:sldChg>
      <pc:sldChg chg="addSp delSp modSp new mod">
        <pc:chgData name="Ruben Olivas" userId="a9e83773-a4ab-481b-b176-16376b99f13f" providerId="ADAL" clId="{9D6A54B5-9860-41FA-BBD3-CE742B2613FD}" dt="2026-05-14T16:02:24.958" v="2910" actId="113"/>
        <pc:sldMkLst>
          <pc:docMk/>
          <pc:sldMk cId="1389820230" sldId="266"/>
        </pc:sldMkLst>
        <pc:spChg chg="del">
          <ac:chgData name="Ruben Olivas" userId="a9e83773-a4ab-481b-b176-16376b99f13f" providerId="ADAL" clId="{9D6A54B5-9860-41FA-BBD3-CE742B2613FD}" dt="2026-05-14T16:01:31.775" v="2899" actId="21"/>
          <ac:spMkLst>
            <pc:docMk/>
            <pc:sldMk cId="1389820230" sldId="266"/>
            <ac:spMk id="2" creationId="{FCA7D283-4E28-E4EE-81D9-CC899CF80E48}"/>
          </ac:spMkLst>
        </pc:spChg>
        <pc:spChg chg="add mod">
          <ac:chgData name="Ruben Olivas" userId="a9e83773-a4ab-481b-b176-16376b99f13f" providerId="ADAL" clId="{9D6A54B5-9860-41FA-BBD3-CE742B2613FD}" dt="2026-05-14T16:02:24.958" v="2910" actId="113"/>
          <ac:spMkLst>
            <pc:docMk/>
            <pc:sldMk cId="1389820230" sldId="266"/>
            <ac:spMk id="4" creationId="{BB915D98-FDBC-695A-0C80-B78B7E5D6F6C}"/>
          </ac:spMkLst>
        </pc:spChg>
        <pc:picChg chg="add mod">
          <ac:chgData name="Ruben Olivas" userId="a9e83773-a4ab-481b-b176-16376b99f13f" providerId="ADAL" clId="{9D6A54B5-9860-41FA-BBD3-CE742B2613FD}" dt="2026-05-14T16:02:12.194" v="2909" actId="1076"/>
          <ac:picMkLst>
            <pc:docMk/>
            <pc:sldMk cId="1389820230" sldId="266"/>
            <ac:picMk id="6" creationId="{0571395D-8F41-8ADA-A389-65B14E7FF30D}"/>
          </ac:picMkLst>
        </pc:picChg>
      </pc:sldChg>
      <pc:sldChg chg="add del setBg">
        <pc:chgData name="Ruben Olivas" userId="a9e83773-a4ab-481b-b176-16376b99f13f" providerId="ADAL" clId="{9D6A54B5-9860-41FA-BBD3-CE742B2613FD}" dt="2026-05-14T15:18:39.283" v="2208" actId="2696"/>
        <pc:sldMkLst>
          <pc:docMk/>
          <pc:sldMk cId="1989085666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hyperlink" Target="http://www.rlpsa.com/?utm_source=chatgpt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92197" y="8459705"/>
            <a:ext cx="13223645" cy="273612"/>
            <a:chOff x="0" y="0"/>
            <a:chExt cx="27620526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27620525" cy="69850"/>
            </a:xfrm>
            <a:custGeom>
              <a:avLst/>
              <a:gdLst/>
              <a:ahLst/>
              <a:cxnLst/>
              <a:rect l="l" t="t" r="r" b="b"/>
              <a:pathLst>
                <a:path w="27620525" h="69850">
                  <a:moveTo>
                    <a:pt x="2732969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620525" y="69850"/>
                  </a:lnTo>
                  <a:lnTo>
                    <a:pt x="27620525" y="0"/>
                  </a:lnTo>
                  <a:close/>
                </a:path>
              </a:pathLst>
            </a:custGeom>
            <a:solidFill>
              <a:srgbClr val="B4AFAF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Freeform 4"/>
          <p:cNvSpPr/>
          <p:nvPr/>
        </p:nvSpPr>
        <p:spPr>
          <a:xfrm>
            <a:off x="5383306" y="-1357927"/>
            <a:ext cx="12602125" cy="7083825"/>
          </a:xfrm>
          <a:custGeom>
            <a:avLst/>
            <a:gdLst/>
            <a:ahLst/>
            <a:cxnLst/>
            <a:rect l="l" t="t" r="r" b="b"/>
            <a:pathLst>
              <a:path w="12602125" h="7083825">
                <a:moveTo>
                  <a:pt x="0" y="0"/>
                </a:moveTo>
                <a:lnTo>
                  <a:pt x="12602125" y="0"/>
                </a:lnTo>
                <a:lnTo>
                  <a:pt x="12602125" y="7083826"/>
                </a:lnTo>
                <a:lnTo>
                  <a:pt x="0" y="7083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6947523" y="5007951"/>
            <a:ext cx="10396958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2"/>
              </a:lnSpc>
            </a:pPr>
            <a:r>
              <a:rPr lang="en-US" sz="4303" b="1" spc="107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FIFA WORLD CUP 2026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47523" y="3916053"/>
            <a:ext cx="10572024" cy="744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3"/>
              </a:lnSpc>
              <a:spcBef>
                <a:spcPct val="0"/>
              </a:spcBef>
            </a:pPr>
            <a:r>
              <a:rPr lang="en-US" sz="4302" b="1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RLPSA MEMBER DISCUSSION: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92197" y="7935829"/>
            <a:ext cx="10604926" cy="475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000" b="1" i="1" dirty="0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Presented by: Ruben J Olivas – Director of Asset Protection, Whataburger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E16EC-B77A-3FEB-8B12-2684D372E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32" y="2334079"/>
            <a:ext cx="5220152" cy="4709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F7DC28-85FF-AB6B-6891-95C32917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Let’s Stay Connected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1AB64-127D-E685-5F7E-4521F329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819072"/>
            <a:ext cx="3665148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9FA73B-5F92-DC3E-3B0E-99F963C3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837893"/>
            <a:ext cx="4800600" cy="256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93269" y="556343"/>
            <a:ext cx="14701462" cy="5793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3"/>
              </a:lnSpc>
            </a:pPr>
            <a:r>
              <a:rPr lang="en-US" sz="3645" b="1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THANK YOU FOR ATTENDING!</a:t>
            </a:r>
          </a:p>
          <a:p>
            <a:pPr algn="ctr">
              <a:lnSpc>
                <a:spcPts val="5103"/>
              </a:lnSpc>
            </a:pPr>
            <a:endParaRPr lang="en-US" sz="3645" b="1" dirty="0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>
              <a:lnSpc>
                <a:spcPts val="5103"/>
              </a:lnSpc>
              <a:spcBef>
                <a:spcPct val="0"/>
              </a:spcBef>
            </a:pPr>
            <a:r>
              <a:rPr lang="en-US" sz="3645" b="1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IF YOU'RE INTERESTED IN LEARNING MORE ABOUT RLPSA WORKING GROUPS OR REGIONAL CHAPTERS, REACH OUT TO US DIRECTLY.</a:t>
            </a:r>
          </a:p>
          <a:p>
            <a:pPr algn="ctr">
              <a:lnSpc>
                <a:spcPts val="5103"/>
              </a:lnSpc>
              <a:spcBef>
                <a:spcPct val="0"/>
              </a:spcBef>
            </a:pPr>
            <a:endParaRPr lang="en-US" sz="3645" b="1" dirty="0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>
              <a:lnSpc>
                <a:spcPts val="5103"/>
              </a:lnSpc>
              <a:spcBef>
                <a:spcPct val="0"/>
              </a:spcBef>
            </a:pPr>
            <a:r>
              <a:rPr lang="en-US" sz="3645" b="1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INFO@RLPSA.ORG</a:t>
            </a:r>
          </a:p>
          <a:p>
            <a:pPr algn="ctr">
              <a:lnSpc>
                <a:spcPts val="5103"/>
              </a:lnSpc>
              <a:spcBef>
                <a:spcPct val="0"/>
              </a:spcBef>
            </a:pPr>
            <a:r>
              <a:rPr lang="en-US" sz="3645" b="1" dirty="0">
                <a:solidFill>
                  <a:srgbClr val="FEFEF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645" b="1" u="sng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2" tooltip="http://www.rlpsa.com/?utm_source=chatgpt.com"/>
              </a:rPr>
              <a:t>WWW.RLPSA.COM</a:t>
            </a:r>
          </a:p>
          <a:p>
            <a:pPr algn="ctr">
              <a:lnSpc>
                <a:spcPts val="5103"/>
              </a:lnSpc>
              <a:spcBef>
                <a:spcPct val="0"/>
              </a:spcBef>
            </a:pPr>
            <a:endParaRPr lang="en-US" sz="3645" b="1" u="sng" dirty="0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  <a:hlinkClick r:id="rId2" tooltip="http://www.rlpsa.com/?utm_source=chatgpt.com"/>
            </a:endParaRPr>
          </a:p>
          <a:p>
            <a:pPr algn="ctr">
              <a:lnSpc>
                <a:spcPts val="5103"/>
              </a:lnSpc>
              <a:spcBef>
                <a:spcPct val="0"/>
              </a:spcBef>
            </a:pPr>
            <a:r>
              <a:rPr lang="en-US" sz="3645" b="1" dirty="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WE’D LOVE TO CONNECT WITH YOU.</a:t>
            </a:r>
          </a:p>
        </p:txBody>
      </p:sp>
      <p:sp>
        <p:nvSpPr>
          <p:cNvPr id="3" name="Freeform 3"/>
          <p:cNvSpPr/>
          <p:nvPr/>
        </p:nvSpPr>
        <p:spPr>
          <a:xfrm>
            <a:off x="14099682" y="7686546"/>
            <a:ext cx="1333500" cy="1333500"/>
          </a:xfrm>
          <a:custGeom>
            <a:avLst/>
            <a:gdLst/>
            <a:ahLst/>
            <a:cxnLst/>
            <a:rect l="l" t="t" r="r" b="b"/>
            <a:pathLst>
              <a:path w="1333500" h="1333500">
                <a:moveTo>
                  <a:pt x="0" y="0"/>
                </a:moveTo>
                <a:lnTo>
                  <a:pt x="1333500" y="0"/>
                </a:lnTo>
                <a:lnTo>
                  <a:pt x="133350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4344254" y="7732433"/>
            <a:ext cx="1333500" cy="1333500"/>
          </a:xfrm>
          <a:custGeom>
            <a:avLst/>
            <a:gdLst/>
            <a:ahLst/>
            <a:cxnLst/>
            <a:rect l="l" t="t" r="r" b="b"/>
            <a:pathLst>
              <a:path w="1333500" h="1333500">
                <a:moveTo>
                  <a:pt x="0" y="0"/>
                </a:moveTo>
                <a:lnTo>
                  <a:pt x="1333500" y="0"/>
                </a:lnTo>
                <a:lnTo>
                  <a:pt x="133350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7630186" y="7718213"/>
            <a:ext cx="1338467" cy="1338467"/>
          </a:xfrm>
          <a:custGeom>
            <a:avLst/>
            <a:gdLst/>
            <a:ahLst/>
            <a:cxnLst/>
            <a:rect l="l" t="t" r="r" b="b"/>
            <a:pathLst>
              <a:path w="1338467" h="1338467">
                <a:moveTo>
                  <a:pt x="0" y="0"/>
                </a:moveTo>
                <a:lnTo>
                  <a:pt x="1338467" y="0"/>
                </a:lnTo>
                <a:lnTo>
                  <a:pt x="1338467" y="1338467"/>
                </a:lnTo>
                <a:lnTo>
                  <a:pt x="0" y="13384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9187813" y="7740220"/>
            <a:ext cx="1333500" cy="1333500"/>
          </a:xfrm>
          <a:custGeom>
            <a:avLst/>
            <a:gdLst/>
            <a:ahLst/>
            <a:cxnLst/>
            <a:rect l="l" t="t" r="r" b="b"/>
            <a:pathLst>
              <a:path w="1333500" h="1333500">
                <a:moveTo>
                  <a:pt x="0" y="0"/>
                </a:moveTo>
                <a:lnTo>
                  <a:pt x="1333500" y="0"/>
                </a:lnTo>
                <a:lnTo>
                  <a:pt x="133350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2803273" y="7751034"/>
            <a:ext cx="1321906" cy="1272826"/>
          </a:xfrm>
          <a:custGeom>
            <a:avLst/>
            <a:gdLst/>
            <a:ahLst/>
            <a:cxnLst/>
            <a:rect l="l" t="t" r="r" b="b"/>
            <a:pathLst>
              <a:path w="1321906" h="1272826">
                <a:moveTo>
                  <a:pt x="0" y="0"/>
                </a:moveTo>
                <a:lnTo>
                  <a:pt x="1321906" y="0"/>
                </a:lnTo>
                <a:lnTo>
                  <a:pt x="1321906" y="1272826"/>
                </a:lnTo>
                <a:lnTo>
                  <a:pt x="0" y="1272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291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2473938" y="7686546"/>
            <a:ext cx="1319794" cy="1314995"/>
          </a:xfrm>
          <a:custGeom>
            <a:avLst/>
            <a:gdLst/>
            <a:ahLst/>
            <a:cxnLst/>
            <a:rect l="l" t="t" r="r" b="b"/>
            <a:pathLst>
              <a:path w="1319794" h="1314995">
                <a:moveTo>
                  <a:pt x="0" y="0"/>
                </a:moveTo>
                <a:lnTo>
                  <a:pt x="1319794" y="0"/>
                </a:lnTo>
                <a:lnTo>
                  <a:pt x="1319794" y="1314994"/>
                </a:lnTo>
                <a:lnTo>
                  <a:pt x="0" y="1314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2130045" y="6616695"/>
            <a:ext cx="13677215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Follow us on </a:t>
            </a:r>
            <a:r>
              <a:rPr lang="en-US" sz="36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Linkedin</a:t>
            </a:r>
            <a:r>
              <a:rPr lang="en-US" sz="36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and Facebook!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4B07-377D-A83B-09F1-EAA610F4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does FIFA stand for?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73571-E539-49DC-8705-354F6E92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095500"/>
            <a:ext cx="4983912" cy="4526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47F47-2F2B-1882-DEA9-81775AE88E31}"/>
              </a:ext>
            </a:extLst>
          </p:cNvPr>
          <p:cNvSpPr txBox="1"/>
          <p:nvPr/>
        </p:nvSpPr>
        <p:spPr>
          <a:xfrm>
            <a:off x="3124200" y="7360503"/>
            <a:ext cx="1341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chemeClr val="bg1"/>
                </a:solidFill>
                <a:effectLst/>
                <a:latin typeface="Gill Sans Nova Cond Ultra Bold" panose="020F0502020204030204" pitchFamily="34" charset="0"/>
              </a:rPr>
              <a:t>International Federation of Association Football</a:t>
            </a:r>
            <a:endParaRPr lang="en-US" sz="4800" dirty="0">
              <a:solidFill>
                <a:schemeClr val="bg1"/>
              </a:solidFill>
              <a:latin typeface="Gill Sans Nova Cond Ultra Bold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4EF6CA-F207-0A76-BC75-B37D177F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FIFA STATS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258DB-F4C0-2FD6-DCA4-65841BAC8801}"/>
              </a:ext>
            </a:extLst>
          </p:cNvPr>
          <p:cNvSpPr txBox="1"/>
          <p:nvPr/>
        </p:nvSpPr>
        <p:spPr>
          <a:xfrm>
            <a:off x="1066800" y="1417638"/>
            <a:ext cx="1524000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2026 FIFA World Cup, hosted by Canada, Mexico, and the USA, features a </a:t>
            </a:r>
            <a:r>
              <a:rPr lang="en-US" sz="2400" b="1" dirty="0">
                <a:solidFill>
                  <a:schemeClr val="bg1"/>
                </a:solidFill>
              </a:rPr>
              <a:t>48-team format</a:t>
            </a:r>
            <a:r>
              <a:rPr lang="en-US" sz="2400" dirty="0">
                <a:solidFill>
                  <a:schemeClr val="bg1"/>
                </a:solidFill>
              </a:rPr>
              <a:t> with </a:t>
            </a:r>
            <a:r>
              <a:rPr lang="en-US" sz="2400" b="1" dirty="0">
                <a:solidFill>
                  <a:schemeClr val="bg1"/>
                </a:solidFill>
              </a:rPr>
              <a:t>104 total matches</a:t>
            </a:r>
            <a:r>
              <a:rPr lang="en-US" sz="2400" dirty="0">
                <a:solidFill>
                  <a:schemeClr val="bg1"/>
                </a:solidFill>
              </a:rPr>
              <a:t> over 39 days, starting in June 2026.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</a:rPr>
              <a:t>Economic Impact:</a:t>
            </a:r>
            <a:r>
              <a:rPr lang="en-US" sz="2400" dirty="0">
                <a:solidFill>
                  <a:schemeClr val="bg1"/>
                </a:solidFill>
              </a:rPr>
              <a:t> The tournament is expected to contribute a combined $62 billion </a:t>
            </a:r>
            <a:r>
              <a:rPr lang="en-US" sz="2400" b="1" dirty="0">
                <a:solidFill>
                  <a:schemeClr val="bg1"/>
                </a:solidFill>
              </a:rPr>
              <a:t>Economic Impact </a:t>
            </a:r>
            <a:r>
              <a:rPr lang="en-US" sz="2400" dirty="0">
                <a:solidFill>
                  <a:schemeClr val="bg1"/>
                </a:solidFill>
              </a:rPr>
              <a:t>across all three host nations (USA, Canada Mexico).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Approximately </a:t>
            </a:r>
            <a:r>
              <a:rPr lang="en-US" sz="2400" b="1" dirty="0">
                <a:solidFill>
                  <a:schemeClr val="bg1"/>
                </a:solidFill>
              </a:rPr>
              <a:t>6.5 million people</a:t>
            </a:r>
            <a:r>
              <a:rPr lang="en-US" sz="2400" dirty="0">
                <a:solidFill>
                  <a:schemeClr val="bg1"/>
                </a:solidFill>
              </a:rPr>
              <a:t> are expected to attend the 2026 FIFA World Cup matches in-stadium across the United States, Canada, and Mexico, making it the largest sporting event in history.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The U.S. State Department expects nearly </a:t>
            </a:r>
            <a:r>
              <a:rPr lang="en-US" sz="2400" b="1" dirty="0">
                <a:solidFill>
                  <a:schemeClr val="bg1"/>
                </a:solidFill>
              </a:rPr>
              <a:t>10 million total visitors</a:t>
            </a:r>
            <a:r>
              <a:rPr lang="en-US" sz="2400" dirty="0">
                <a:solidFill>
                  <a:schemeClr val="bg1"/>
                </a:solidFill>
              </a:rPr>
              <a:t> to travel to the 11 U.S. host cities during the tournament.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Average ticket price, approximately $1,603 across 104 matches.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The opening match kicks off on </a:t>
            </a:r>
            <a:r>
              <a:rPr lang="en-US" sz="2400" b="1" dirty="0">
                <a:solidFill>
                  <a:schemeClr val="bg1"/>
                </a:solidFill>
              </a:rPr>
              <a:t>June 11, 2026</a:t>
            </a:r>
            <a:r>
              <a:rPr lang="en-US" sz="2400" dirty="0">
                <a:solidFill>
                  <a:schemeClr val="bg1"/>
                </a:solidFill>
              </a:rPr>
              <a:t>, at Estadio Azteca in Mexico City, while the World Cup Final will take place on </a:t>
            </a:r>
            <a:r>
              <a:rPr lang="en-US" sz="2400" b="1" dirty="0">
                <a:solidFill>
                  <a:schemeClr val="bg1"/>
                </a:solidFill>
              </a:rPr>
              <a:t>July 19, 2026</a:t>
            </a:r>
            <a:r>
              <a:rPr lang="en-US" sz="2400" dirty="0">
                <a:solidFill>
                  <a:schemeClr val="bg1"/>
                </a:solidFill>
              </a:rPr>
              <a:t>, at MetLife Stadium in New York/New Jersey.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The FIFA World Cup is the world's most-watched sporting event, far exceeding the global viewership of the NFL Super Bowl, NBA, and even the Summer Olympics in many regions.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There are friendly matches occurring within the USA, prior to opening match.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5846-C21A-76D1-023B-0C2044A0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16 Cities Hosting Matches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AE641-50F8-BE4D-36FA-2AB14A052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23578"/>
            <a:ext cx="12192000" cy="6239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5357-D943-BDD5-8497-A801C48E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Law Enforcement STATS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54F6A-C926-FA5E-4CEE-9E735A47A8BB}"/>
              </a:ext>
            </a:extLst>
          </p:cNvPr>
          <p:cNvSpPr txBox="1"/>
          <p:nvPr/>
        </p:nvSpPr>
        <p:spPr>
          <a:xfrm>
            <a:off x="2514600" y="1562100"/>
            <a:ext cx="91440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Law enforcement agencies are implementing an "unprecedented" security and intelligence operation for the 2026 FIFA World Cup, with a heavy emphasis on multi-agency coordination, advanced technology, and a "whole-of-nation" approach to ensure safety.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Federal Emergency Management Agency (FEMA) funds are supporting security measures, including nearly $625 million in grants to host cities to protect infrastructure and increase police presence around venues, hotels, and transportation hubs.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</a:rPr>
              <a:t>Counter-Drone Measures:</a:t>
            </a:r>
            <a:r>
              <a:rPr lang="en-US" sz="2000" dirty="0">
                <a:solidFill>
                  <a:schemeClr val="bg1"/>
                </a:solidFill>
              </a:rPr>
              <a:t> Stadiums and surrounding airspace will be designated no-fly zones, with law enforcement utilizing Federal Bureau of Investigation (FBI) technology to track and neutralize unauthorized drones.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A 50-member task force is coordinating efforts to combat human trafficking, with police conducting public awareness campaigns in hotels, motels, and transport hubs.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 In the United States alone, the LEO effort involves a massive collaborative approach,  utilizing over 70 different federal, state, and local agencies for these major FIFA events.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37FA-969A-B737-5FC1-F0E94C50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2026 World Cup Concerns (North America)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5B393E-0B71-8189-D07D-F9CBE5DBDFCE}"/>
              </a:ext>
            </a:extLst>
          </p:cNvPr>
          <p:cNvSpPr txBox="1"/>
          <p:nvPr/>
        </p:nvSpPr>
        <p:spPr>
          <a:xfrm>
            <a:off x="2667000" y="1714500"/>
            <a:ext cx="9144000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Mexico Regional Violence: Concerns are rising regarding the Jalisco New Generation Cartel, particularly after recent killings in Guadalajara, a host city.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</a:rPr>
              <a:t>U.S. Gun Violence:</a:t>
            </a:r>
            <a:r>
              <a:rPr lang="en-US" sz="2400" dirty="0">
                <a:solidFill>
                  <a:schemeClr val="bg1"/>
                </a:solidFill>
              </a:rPr>
              <a:t> The shooting during the 2024 Kansas City Super Bowl parade highlighted the risks of large public gatherings in the US.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Terrorism &amp; Lone Actors: Authorities are monitoring potential threats from IS-linked groups and self-radicalized individuals, particularly with high-profile events.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</a:rPr>
              <a:t>Human Trafficking:</a:t>
            </a:r>
            <a:r>
              <a:rPr lang="en-US" sz="2400" dirty="0">
                <a:solidFill>
                  <a:schemeClr val="bg1"/>
                </a:solidFill>
              </a:rPr>
              <a:t> Law enforcement in host cities like Atlanta are preparing for a potential spike in sex and labor trafficking.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Protests &amp; Civil Unrest: The tournament coincides with potential anti-government or political protests in the U.S. and Canada.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FIFA has amended its disciplinary codes to allow officials to stop games in cases of racism, threats and violence.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0807-46C3-784B-E17B-39909FAB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Past Threats and Violence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F88C8-D772-F157-DC68-8082CDE1676F}"/>
              </a:ext>
            </a:extLst>
          </p:cNvPr>
          <p:cNvSpPr txBox="1"/>
          <p:nvPr/>
        </p:nvSpPr>
        <p:spPr>
          <a:xfrm>
            <a:off x="2286000" y="1638300"/>
            <a:ext cx="9144000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1998 World Cup (France): A planned attack by the Algerian Armed Islamic Group, backed by Osama bin Laden, was thwarted by security operations across five countries, which included plans to bomb stadiums and hotels.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2015 Stade de France Attacks: The Islamic State (IS) targeted the France vs. Germany match with suicide bombings and shootings at the stadium perimeter.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2022 World Cup (Qatar): While matches were secure, tournament preparation was marked by significant human rights issues, including the death of migrant workers.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2022 Querétaro-Atlas Riot (Mexico): A Liga MX match saw brutal violence, leaving 26 people injured and raising fears of similar incidents in 2026.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2022/2023 Post-Match Riots: Following matches in the 2022 World Cup, fans clashed with police in multiple cities, including Brussels, Rotterdam, and Amsterdam.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13A6-62C7-34B7-46C1-19F369E9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do we prepare as an AP/LP community?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E4833-59CC-5453-B565-7931DF5D6756}"/>
              </a:ext>
            </a:extLst>
          </p:cNvPr>
          <p:cNvSpPr txBox="1"/>
          <p:nvPr/>
        </p:nvSpPr>
        <p:spPr>
          <a:xfrm>
            <a:off x="1447800" y="1638300"/>
            <a:ext cx="14859000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Identity which locations of your operations  will experience an increase of fans/visitors (What mile radius makes sense?)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Train/Refresh employees on utilization of your current security  recourses, (CCTV, Panic Buttons, Calling police, deescalation, proper reporting of incidents)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Will you need contract security? Secure soon, demand is high during this tournament.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Partner with your operations folks on their plan for the increase sales volumes. (Keeping customers/fans, happy vs agitated due to long wait times)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Utilize FREE recourses available to identify watch parties, fan zones/festivals, team hotels, team practice base camps, and threats/violence. (Social media, news apps, LE, etc.. share information with your OPS teams)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 It’s not to late to invest in a AI-Powered Real-Time Event, Threat &amp; Risk Intelligence source.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Review/refresh response plan/protocol to violence/threats within your stores, restaurants and our AP/LP teams.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Are our teams ready to pivot, support and respond as needed?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WE are ALL security professionals, and knowledge is power, let’s share what is working and what is not!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 "Prepare and prevent, don't repair and repent"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915D98-FDBC-695A-0C80-B78B7E5D6F6C}"/>
              </a:ext>
            </a:extLst>
          </p:cNvPr>
          <p:cNvSpPr txBox="1"/>
          <p:nvPr/>
        </p:nvSpPr>
        <p:spPr>
          <a:xfrm>
            <a:off x="2895600" y="57150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Reminder that registration is now open for the first CONNECT event of the year! On June 4, join us at Domino's Farms for a gathering of restaurant members to share insights, tackle challenges, and build relationships that drive real results.  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FREE for all restaurant RLPSA members? </a:t>
            </a:r>
            <a:endParaRPr lang="en-US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1395D-8F41-8ADA-A389-65B14E7F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095500"/>
            <a:ext cx="54864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982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1083</Words>
  <Application>Microsoft Office PowerPoint</Application>
  <PresentationFormat>Custom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Gill Sans Nova Cond Ultra Bold</vt:lpstr>
      <vt:lpstr>Poppins Bold Italics</vt:lpstr>
      <vt:lpstr>Glacial Indifference Bold</vt:lpstr>
      <vt:lpstr>Arial</vt:lpstr>
      <vt:lpstr>Wingdings</vt:lpstr>
      <vt:lpstr>Calibri</vt:lpstr>
      <vt:lpstr>Poppins</vt:lpstr>
      <vt:lpstr>Aptos</vt:lpstr>
      <vt:lpstr>Office Theme</vt:lpstr>
      <vt:lpstr>PowerPoint Presentation</vt:lpstr>
      <vt:lpstr>What does FIFA stand for? </vt:lpstr>
      <vt:lpstr>FIFA STATS</vt:lpstr>
      <vt:lpstr>16 Cities Hosting Matches </vt:lpstr>
      <vt:lpstr>Law Enforcement STATS  </vt:lpstr>
      <vt:lpstr> 2026 World Cup Concerns (North America)</vt:lpstr>
      <vt:lpstr>Past Threats and Violence</vt:lpstr>
      <vt:lpstr>HOW do we prepare as an AP/LP community?  </vt:lpstr>
      <vt:lpstr>PowerPoint Presentation</vt:lpstr>
      <vt:lpstr>Let’s Stay Connected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RLPSA Slide Template</dc:title>
  <cp:lastModifiedBy>Ruben Olivas</cp:lastModifiedBy>
  <cp:revision>2</cp:revision>
  <dcterms:created xsi:type="dcterms:W3CDTF">2006-08-16T00:00:00Z</dcterms:created>
  <dcterms:modified xsi:type="dcterms:W3CDTF">2026-05-14T16:02:33Z</dcterms:modified>
  <dc:identifier>DAGxXwEwQ-c</dc:identifier>
</cp:coreProperties>
</file>